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6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2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6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21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8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19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23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56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9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8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03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2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4808F-AE28-41C4-8233-60696AD47F80}" type="datetimeFigureOut">
              <a:rPr lang="ru-RU" smtClean="0"/>
              <a:t>23.03.2017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4954B-C82E-4F95-BC76-539F2E9BE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21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_____Microsoft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6858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Тематика курсовых и дипломных работ по направлению «Теоретическая и прикладная лингвистика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Н.О. Труфанова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968" y="365126"/>
            <a:ext cx="9827740" cy="969404"/>
          </a:xfrm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Оптимизаци</a:t>
            </a:r>
            <a:r>
              <a:rPr lang="ru-RU" b="1" dirty="0">
                <a:solidFill>
                  <a:schemeClr val="bg1"/>
                </a:solidFill>
              </a:rPr>
              <a:t>я</a:t>
            </a:r>
            <a:r>
              <a:rPr lang="ru-RU" b="1" dirty="0" smtClean="0">
                <a:solidFill>
                  <a:schemeClr val="bg1"/>
                </a:solidFill>
              </a:rPr>
              <a:t> когнитивной функции 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83523"/>
              </p:ext>
            </p:extLst>
          </p:nvPr>
        </p:nvGraphicFramePr>
        <p:xfrm>
          <a:off x="1037968" y="1729946"/>
          <a:ext cx="10125334" cy="460357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98058"/>
                <a:gridCol w="6627276"/>
              </a:tblGrid>
              <a:tr h="120712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Компьютерная лингвистика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Моделирование структуры сюжета волшебной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</a:rPr>
                        <a:t> сказки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на основе формализма аффективных сюжетных единиц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07125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Лингвистическая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</a:rPr>
                        <a:t> экспертиза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Решение проблемы оскорбления в лингвистической </a:t>
                      </a:r>
                      <a:r>
                        <a:rPr lang="ru-RU" sz="2400" dirty="0" err="1" smtClean="0"/>
                        <a:t>экспертологии</a:t>
                      </a:r>
                      <a:r>
                        <a:rPr lang="ru-RU" sz="2400" baseline="0" dirty="0" smtClean="0"/>
                        <a:t> (на материале СМИ)</a:t>
                      </a:r>
                      <a:endParaRPr lang="ru-RU" sz="2400" dirty="0"/>
                    </a:p>
                  </a:txBody>
                  <a:tcPr/>
                </a:tc>
              </a:tr>
              <a:tr h="100060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Психолингвистика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Лексические способы выражения категории модальности в онтогенезе речи</a:t>
                      </a:r>
                      <a:endParaRPr lang="ru-RU" sz="2400" dirty="0"/>
                    </a:p>
                  </a:txBody>
                  <a:tcPr/>
                </a:tc>
              </a:tr>
              <a:tr h="1000601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Квантитативная лингвистика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Лингвистический</a:t>
                      </a:r>
                      <a:r>
                        <a:rPr lang="ru-RU" sz="2400" baseline="0" dirty="0" smtClean="0"/>
                        <a:t> мониторинг употребления частиц в </a:t>
                      </a:r>
                      <a:r>
                        <a:rPr lang="ru-RU" sz="2400" baseline="0" dirty="0" err="1" smtClean="0"/>
                        <a:t>нарративных</a:t>
                      </a:r>
                      <a:r>
                        <a:rPr lang="ru-RU" sz="2400" baseline="0" dirty="0" smtClean="0"/>
                        <a:t> текстах (на основе теории риторической структуры)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7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410"/>
          </a:xfrm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Структура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bg1"/>
                </a:solidFill>
              </a:rPr>
              <a:t>работы: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741" y="1474573"/>
            <a:ext cx="10670059" cy="470239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•	титульный лист;</a:t>
            </a:r>
          </a:p>
          <a:p>
            <a:pPr marL="0" indent="0">
              <a:buNone/>
            </a:pPr>
            <a:r>
              <a:rPr lang="ru-RU" dirty="0"/>
              <a:t>•	содержание;</a:t>
            </a:r>
          </a:p>
          <a:p>
            <a:pPr marL="0" indent="0">
              <a:buNone/>
            </a:pPr>
            <a:r>
              <a:rPr lang="ru-RU" dirty="0"/>
              <a:t>•	текст работы (введение и основная часть);</a:t>
            </a:r>
          </a:p>
          <a:p>
            <a:pPr marL="0" indent="0">
              <a:buNone/>
            </a:pPr>
            <a:r>
              <a:rPr lang="ru-RU" dirty="0"/>
              <a:t>•	выводы;</a:t>
            </a:r>
          </a:p>
          <a:p>
            <a:pPr marL="0" indent="0">
              <a:buNone/>
            </a:pPr>
            <a:r>
              <a:rPr lang="ru-RU" dirty="0"/>
              <a:t>•	заключение;</a:t>
            </a:r>
          </a:p>
          <a:p>
            <a:pPr marL="0" indent="0">
              <a:buNone/>
            </a:pPr>
            <a:r>
              <a:rPr lang="ru-RU" dirty="0"/>
              <a:t>•	список литературы;</a:t>
            </a:r>
          </a:p>
          <a:p>
            <a:pPr marL="0" indent="0">
              <a:buNone/>
            </a:pPr>
            <a:r>
              <a:rPr lang="ru-RU" dirty="0"/>
              <a:t>•	приложения (при необходимости).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544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Требования к работе: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•	умение правильно излагать содержание работы в соответствии с грамматическими, фонетическими, интонационными нормами </a:t>
            </a:r>
            <a:r>
              <a:rPr lang="ru-RU" dirty="0" smtClean="0"/>
              <a:t>языка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умение последовательно изложить существо рассматриваемых вопросов на </a:t>
            </a:r>
            <a:r>
              <a:rPr lang="ru-RU" dirty="0" smtClean="0"/>
              <a:t>изучаемом </a:t>
            </a:r>
            <a:r>
              <a:rPr lang="ru-RU" dirty="0"/>
              <a:t>иностранном языке; </a:t>
            </a:r>
          </a:p>
          <a:p>
            <a:pPr marL="0" indent="0">
              <a:buNone/>
            </a:pPr>
            <a:r>
              <a:rPr lang="ru-RU" dirty="0"/>
              <a:t>•	знание и навык </a:t>
            </a:r>
            <a:r>
              <a:rPr lang="ru-RU" dirty="0" smtClean="0"/>
              <a:t>владения терминологией </a:t>
            </a:r>
            <a:r>
              <a:rPr lang="ru-RU" dirty="0"/>
              <a:t>на иностранном языке по изучаемой проблеме; </a:t>
            </a:r>
          </a:p>
          <a:p>
            <a:pPr marL="0" indent="0">
              <a:buNone/>
            </a:pPr>
            <a:r>
              <a:rPr lang="ru-RU" dirty="0"/>
              <a:t>•	навык владения функциональным стилем научного изложения на изучаемом иностранном </a:t>
            </a:r>
            <a:r>
              <a:rPr lang="ru-RU" dirty="0" smtClean="0"/>
              <a:t>языке.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27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Требования к защите: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373497" cy="417975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/>
              <a:t>•	демонстрировать навыки монологического высказывания;</a:t>
            </a:r>
          </a:p>
          <a:p>
            <a:pPr marL="0" indent="0">
              <a:buNone/>
            </a:pPr>
            <a:r>
              <a:rPr lang="ru-RU" dirty="0"/>
              <a:t>•	содержать четко выделенный объект исследования, его предмет и гипотезу, а также обоснование актуальности рассматриваемой темы;</a:t>
            </a:r>
          </a:p>
          <a:p>
            <a:pPr marL="0" indent="0">
              <a:buNone/>
            </a:pPr>
            <a:r>
              <a:rPr lang="ru-RU" dirty="0"/>
              <a:t>•	освещать выводы и результаты проведенного эмпирического исследования (при его наличии);</a:t>
            </a:r>
          </a:p>
          <a:p>
            <a:pPr marL="0" indent="0">
              <a:buNone/>
            </a:pPr>
            <a:r>
              <a:rPr lang="ru-RU" dirty="0"/>
              <a:t>•	содержать наглядно-иллюстративный материал: схемы, таблицы, графики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007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9405"/>
          </a:xfrm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Функции руководителя: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978" y="1491049"/>
            <a:ext cx="10661822" cy="468591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•	практическая помощь студенту в выборе темы курсовой работы,</a:t>
            </a:r>
          </a:p>
          <a:p>
            <a:pPr marL="0" indent="0">
              <a:buNone/>
            </a:pPr>
            <a:r>
              <a:rPr lang="ru-RU" dirty="0"/>
              <a:t>•	составления календарного плана выполнения работы; 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b="1" dirty="0"/>
              <a:t>разъяснение цели и задачи исследования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b="1" dirty="0"/>
              <a:t>рекомендации по подбору литературы и материала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	контроль хода выполнения курсовой работы в соответствии с </a:t>
            </a:r>
            <a:r>
              <a:rPr lang="ru-RU" dirty="0" smtClean="0"/>
              <a:t>	календарным </a:t>
            </a:r>
            <a:r>
              <a:rPr lang="ru-RU" dirty="0"/>
              <a:t>планом; </a:t>
            </a:r>
          </a:p>
          <a:p>
            <a:pPr marL="0" indent="0">
              <a:buNone/>
            </a:pPr>
            <a:r>
              <a:rPr lang="ru-RU" dirty="0"/>
              <a:t>•	информирование кафедры в случае несоблюдения студентом </a:t>
            </a:r>
            <a:r>
              <a:rPr lang="ru-RU" dirty="0" smtClean="0"/>
              <a:t>	установленного </a:t>
            </a:r>
            <a:r>
              <a:rPr lang="ru-RU" dirty="0"/>
              <a:t>графика выполнения работы; </a:t>
            </a:r>
          </a:p>
          <a:p>
            <a:pPr marL="0" indent="0">
              <a:buNone/>
            </a:pPr>
            <a:r>
              <a:rPr lang="ru-RU" dirty="0"/>
              <a:t>•	консультации по </a:t>
            </a:r>
            <a:r>
              <a:rPr lang="ru-RU" dirty="0" smtClean="0"/>
              <a:t>выполнению работы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•	оценка качества выполнения курсовой работы в соответствии с </a:t>
            </a:r>
            <a:r>
              <a:rPr lang="ru-RU" dirty="0" smtClean="0"/>
              <a:t>	предъявляемыми </a:t>
            </a:r>
            <a:r>
              <a:rPr lang="ru-RU" dirty="0"/>
              <a:t>требованиями.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461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604" y="65314"/>
            <a:ext cx="11977396" cy="679268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3200" b="1" i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sz="3200" b="1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sz="3200" b="1" i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ru-RU" sz="3200" b="1" i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sz="3200" i="1" dirty="0" smtClean="0"/>
              <a:t>СПАСИБО ЗА ВНИМАНИЕ!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89549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715112"/>
              </p:ext>
            </p:extLst>
          </p:nvPr>
        </p:nvGraphicFramePr>
        <p:xfrm>
          <a:off x="290004" y="2095129"/>
          <a:ext cx="11611992" cy="37982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40515"/>
                <a:gridCol w="1358183"/>
                <a:gridCol w="2351529"/>
                <a:gridCol w="1492924"/>
                <a:gridCol w="1668841"/>
              </a:tblGrid>
              <a:tr h="606533">
                <a:tc rowSpan="2"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кафедра</a:t>
                      </a:r>
                      <a:endParaRPr lang="ru-RU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трудоемкость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семестр</a:t>
                      </a:r>
                      <a:endParaRPr lang="ru-RU" sz="2400" dirty="0"/>
                    </a:p>
                  </a:txBody>
                  <a:tcPr/>
                </a:tc>
              </a:tr>
              <a:tr h="1480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bg1"/>
                          </a:solidFill>
                        </a:rPr>
                        <a:t>з.е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час.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3389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Теория языка:</a:t>
                      </a:r>
                      <a:r>
                        <a:rPr lang="ru-RU" sz="2400" baseline="0" dirty="0" smtClean="0"/>
                        <a:t> к</a:t>
                      </a:r>
                      <a:r>
                        <a:rPr lang="ru-RU" sz="2400" dirty="0" smtClean="0"/>
                        <a:t>урсовая</a:t>
                      </a:r>
                      <a:r>
                        <a:rPr lang="ru-RU" sz="2400" baseline="0" dirty="0" smtClean="0"/>
                        <a:t> работа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Л-4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126671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Практический курс иностранного языка: курсовая работа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Л-4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73389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Подготовка ВКР и защита в ГЭК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Л-4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385204"/>
              </p:ext>
            </p:extLst>
          </p:nvPr>
        </p:nvGraphicFramePr>
        <p:xfrm>
          <a:off x="2120660" y="0"/>
          <a:ext cx="7950680" cy="1835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4" imgW="31714472" imgH="7315272" progId="Excel.Sheet.8">
                  <p:embed/>
                </p:oleObj>
              </mc:Choice>
              <mc:Fallback>
                <p:oleObj name="Worksheet" r:id="rId4" imgW="31714472" imgH="731527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0660" y="0"/>
                        <a:ext cx="7950680" cy="18354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420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0032" y="365125"/>
            <a:ext cx="7603526" cy="66460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Нормативы учебной нагрузки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189205"/>
              </p:ext>
            </p:extLst>
          </p:nvPr>
        </p:nvGraphicFramePr>
        <p:xfrm>
          <a:off x="2076408" y="1490534"/>
          <a:ext cx="7487722" cy="2026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36284"/>
                <a:gridCol w="2751438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1-ая половина дня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Руководство одной курсовой работой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Прием защиты одной курсовой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0,25 часа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Руководство одной выпускной квалификационной работой по программе бакалавра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 часов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38425"/>
              </p:ext>
            </p:extLst>
          </p:nvPr>
        </p:nvGraphicFramePr>
        <p:xfrm>
          <a:off x="2010032" y="3674076"/>
          <a:ext cx="7603526" cy="16590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10898"/>
                <a:gridCol w="2792628"/>
              </a:tblGrid>
              <a:tr h="372327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2-ая половина дня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2327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Подбор темы и составление задания на выпускную квалификационную работу, на одно задание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2327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бакалавра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часа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92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648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Цели и задачи курсовых работ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8141"/>
            <a:ext cx="10515600" cy="457882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dirty="0" smtClean="0"/>
              <a:t>Теория языка</a:t>
            </a:r>
          </a:p>
          <a:p>
            <a:pPr marL="0" indent="0">
              <a:buNone/>
            </a:pPr>
            <a:r>
              <a:rPr lang="ru-RU" dirty="0" smtClean="0"/>
              <a:t>Посвящена </a:t>
            </a:r>
            <a:r>
              <a:rPr lang="ru-RU" dirty="0"/>
              <a:t>теоретическому </a:t>
            </a:r>
            <a:r>
              <a:rPr lang="ru-RU" dirty="0" smtClean="0"/>
              <a:t>поиску</a:t>
            </a:r>
            <a:r>
              <a:rPr lang="ru-RU" dirty="0"/>
              <a:t>, </a:t>
            </a:r>
            <a:r>
              <a:rPr lang="ru-RU" dirty="0" smtClean="0"/>
              <a:t>выявлению и обобщению направлений </a:t>
            </a:r>
            <a:r>
              <a:rPr lang="ru-RU" dirty="0"/>
              <a:t>и тенденций развития вопроса (темы</a:t>
            </a:r>
            <a:r>
              <a:rPr lang="ru-RU" dirty="0" smtClean="0"/>
              <a:t>) и методов исследования. Может служить базой для последующей научно-практической работы.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Практический курс иностранного языка</a:t>
            </a:r>
          </a:p>
          <a:p>
            <a:pPr marL="0" indent="0">
              <a:buNone/>
            </a:pPr>
            <a:r>
              <a:rPr lang="ru-RU" dirty="0" smtClean="0"/>
              <a:t>Посвящена практическому исследованию изучаемого вопроса (темы). Обязательной </a:t>
            </a:r>
            <a:r>
              <a:rPr lang="ru-RU" dirty="0"/>
              <a:t>частью </a:t>
            </a:r>
            <a:r>
              <a:rPr lang="ru-RU" dirty="0" smtClean="0"/>
              <a:t>работы является </a:t>
            </a:r>
            <a:r>
              <a:rPr lang="ru-RU" dirty="0"/>
              <a:t>изложение </a:t>
            </a:r>
            <a:r>
              <a:rPr lang="ru-RU" dirty="0" smtClean="0"/>
              <a:t>результатов самостоятельного научного исследования и их обобщение.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006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474" y="115330"/>
            <a:ext cx="11567602" cy="89849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Темы курсовых работ по дисциплинам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474" y="1899821"/>
            <a:ext cx="11771790" cy="48028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221844"/>
              </p:ext>
            </p:extLst>
          </p:nvPr>
        </p:nvGraphicFramePr>
        <p:xfrm>
          <a:off x="328474" y="1145628"/>
          <a:ext cx="11567602" cy="563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8343"/>
                <a:gridCol w="5859259"/>
              </a:tblGrid>
              <a:tr h="661059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«Теория языка» 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«Практический курс иностранного языка»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13206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Основные тенденции формирования и функционирования номинаций подъязыка информатики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 формирования лексического фонда подъязыка информатики (на примере сайта </a:t>
                      </a:r>
                      <a:r>
                        <a:rPr lang="en-US" dirty="0" smtClean="0"/>
                        <a:t>ChatTech.com)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3413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Обзор теоретических и экспериментальных исследований по разработке коммуникативной типологии высказываний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Функции коммуникативных типов высказываний в произведениях Дж. Пристли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91330">
                <a:tc>
                  <a:txBody>
                    <a:bodyPr/>
                    <a:lstStyle/>
                    <a:p>
                      <a:r>
                        <a:rPr lang="ru-RU" dirty="0" smtClean="0"/>
                        <a:t>Синтаксическая типология условных конструкций в английском языке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Корпусное исследование функционирования условных конструкций в современном английском языке (на материале </a:t>
                      </a:r>
                      <a:r>
                        <a:rPr lang="en-GB" dirty="0" smtClean="0"/>
                        <a:t>BNC)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58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Основные принципы моделирования аббревиатур в английском языке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Структурно-семантические особенности аббревиатур в космической терминологии (на материале журнала </a:t>
                      </a:r>
                      <a:r>
                        <a:rPr lang="en-US" dirty="0" smtClean="0"/>
                        <a:t>The International Magazine of Space and Astronautics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5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941" y="325822"/>
            <a:ext cx="11351740" cy="102518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Выпускные квалификационные работы.</a:t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Профиль «Теоретическая и прикладная лингвистика»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8941" y="1820561"/>
            <a:ext cx="11477297" cy="456205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С функциональной точки зрения, прикладная лингвистика может быть определена как академическая дисциплина, в которой целенаправленно изучаются и разрабатываются способы оптимизации различных сфер функционирования языковой системы, а именно:</a:t>
            </a:r>
          </a:p>
          <a:p>
            <a:pPr marL="0" indent="0">
              <a:buNone/>
            </a:pPr>
            <a:r>
              <a:rPr lang="ru-RU" sz="3200" dirty="0"/>
              <a:t>о</a:t>
            </a:r>
            <a:r>
              <a:rPr lang="ru-RU" sz="3200" dirty="0" smtClean="0"/>
              <a:t>птимизация </a:t>
            </a:r>
            <a:r>
              <a:rPr lang="ru-RU" sz="3200" b="1" dirty="0" smtClean="0"/>
              <a:t>коммуникативной, социальной, гносеологической и когнитивной </a:t>
            </a:r>
            <a:r>
              <a:rPr lang="ru-RU" sz="3200" dirty="0" smtClean="0"/>
              <a:t>функции языка.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1157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76387" cy="851338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Оптимизация коммуникативной функции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79716"/>
              </p:ext>
            </p:extLst>
          </p:nvPr>
        </p:nvGraphicFramePr>
        <p:xfrm>
          <a:off x="-1" y="851338"/>
          <a:ext cx="12076387" cy="5917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98188"/>
                <a:gridCol w="8378199"/>
              </a:tblGrid>
              <a:tr h="1372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теория перевода</a:t>
                      </a: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Проблема перевода англоязычных юридических терминов в текстах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международных нормативно-правовых актов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72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машинный перевод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Проблема омонимии при машинном переводе научно-технических текстов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2800" dirty="0" smtClean="0"/>
                        <a:t>(на примере текстов по радиоэлектронике)</a:t>
                      </a:r>
                      <a:endParaRPr lang="ru-RU" sz="2800" dirty="0"/>
                    </a:p>
                  </a:txBody>
                  <a:tcPr/>
                </a:tc>
              </a:tr>
              <a:tr h="13725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лингводидактика</a:t>
                      </a:r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Сравнительный анализ автоматизированных учебных курсов английского языка в методико-лингвистическом аспекте</a:t>
                      </a:r>
                      <a:endParaRPr lang="ru-RU" sz="2800" dirty="0"/>
                    </a:p>
                  </a:txBody>
                  <a:tcPr/>
                </a:tc>
              </a:tr>
              <a:tr h="17995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/>
                        <a:t>теория и практика информационно-поисковых систем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Разработка</a:t>
                      </a:r>
                      <a:r>
                        <a:rPr lang="ru-RU" sz="2800" baseline="0" dirty="0" smtClean="0"/>
                        <a:t> информационно-поискового тезауруса на основе содержания сайтов туристической направленности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6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33" y="365125"/>
            <a:ext cx="11435255" cy="1179897"/>
          </a:xfrm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Оптимизация социальной функции языка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603913"/>
              </p:ext>
            </p:extLst>
          </p:nvPr>
        </p:nvGraphicFramePr>
        <p:xfrm>
          <a:off x="441434" y="1545022"/>
          <a:ext cx="11435255" cy="50239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74013"/>
                <a:gridCol w="7161242"/>
              </a:tblGrid>
              <a:tr h="1674648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социолингвистика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Англоязычные заимствования в речевом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узусе разных социальных групп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74648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теория воздействия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Языковое</a:t>
                      </a:r>
                      <a:r>
                        <a:rPr lang="ru-RU" sz="2800" baseline="0" dirty="0" smtClean="0"/>
                        <a:t> варьирование как источник имплицитного воздействия в текстах баннерной рекламы</a:t>
                      </a:r>
                      <a:endParaRPr lang="ru-RU" sz="2800" dirty="0"/>
                    </a:p>
                  </a:txBody>
                  <a:tcPr/>
                </a:tc>
              </a:tr>
              <a:tr h="1674648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политическая лингвистика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Концептуализация</a:t>
                      </a:r>
                      <a:r>
                        <a:rPr lang="ru-RU" sz="2800" baseline="0" dirty="0" smtClean="0"/>
                        <a:t> понятий «свой-чужой» в президентском дискурсе Дональда Трампа (на основе контент-анализа)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789" y="238897"/>
            <a:ext cx="10906897" cy="1062681"/>
          </a:xfrm>
          <a:solidFill>
            <a:schemeClr val="accent2"/>
          </a:solidFill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Оптимизация гносеологической функции 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40853"/>
              </p:ext>
            </p:extLst>
          </p:nvPr>
        </p:nvGraphicFramePr>
        <p:xfrm>
          <a:off x="604343" y="1587058"/>
          <a:ext cx="10983313" cy="50214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16357"/>
                <a:gridCol w="7466956"/>
              </a:tblGrid>
              <a:tr h="135447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лексикология и лексикография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Лексикографическое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описание наименований субъектов экономической деятельности в электронном глоссарии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354473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терминология и </a:t>
                      </a:r>
                      <a:r>
                        <a:rPr lang="ru-RU" sz="2800" b="1" dirty="0" err="1" smtClean="0">
                          <a:solidFill>
                            <a:schemeClr val="tx1"/>
                          </a:solidFill>
                        </a:rPr>
                        <a:t>терминография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Моделирование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идеографического глоссария по складскому оборудованию и технике для складов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9108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корпусная лингвистика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Оптимизация морфологической разметки в корпусе текстов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Opencorpora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39108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1"/>
                          </a:solidFill>
                        </a:rPr>
                        <a:t>полевая лингвистика</a:t>
                      </a:r>
                      <a:endParaRPr lang="ru-RU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</a:rPr>
                        <a:t>Решение</a:t>
                      </a:r>
                      <a:r>
                        <a:rPr lang="ru-RU" sz="2800" b="0" baseline="0" dirty="0" smtClean="0">
                          <a:solidFill>
                            <a:schemeClr val="tx1"/>
                          </a:solidFill>
                        </a:rPr>
                        <a:t> лингвистических задач разных типов в методике полевой лингвистики</a:t>
                      </a:r>
                      <a:endParaRPr lang="ru-RU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66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530</Words>
  <Application>Microsoft Office PowerPoint</Application>
  <PresentationFormat>Широкоэкранный</PresentationFormat>
  <Paragraphs>127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Worksheet</vt:lpstr>
      <vt:lpstr>Тематика курсовых и дипломных работ по направлению «Теоретическая и прикладная лингвистика»  Н.О. Труфанова   </vt:lpstr>
      <vt:lpstr>Презентация PowerPoint</vt:lpstr>
      <vt:lpstr>Нормативы учебной нагрузки</vt:lpstr>
      <vt:lpstr>Цели и задачи курсовых работ</vt:lpstr>
      <vt:lpstr>Темы курсовых работ по дисциплинам </vt:lpstr>
      <vt:lpstr>Выпускные квалификационные работы. Профиль «Теоретическая и прикладная лингвистика»</vt:lpstr>
      <vt:lpstr> Оптимизация коммуникативной функции  </vt:lpstr>
      <vt:lpstr>Оптимизация социальной функции языка </vt:lpstr>
      <vt:lpstr>Оптимизация гносеологической функции </vt:lpstr>
      <vt:lpstr>Оптимизация когнитивной функции </vt:lpstr>
      <vt:lpstr>Структура работы:</vt:lpstr>
      <vt:lpstr>Требования к работе:</vt:lpstr>
      <vt:lpstr>Требования к защите:</vt:lpstr>
      <vt:lpstr>Функции руководителя: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Тематика курсовых и дипломных работ по направлению «Теоретическая и прикладная лингвистика»</dc:title>
  <dc:creator>Shmundel</dc:creator>
  <cp:lastModifiedBy>RePack by Diakov</cp:lastModifiedBy>
  <cp:revision>47</cp:revision>
  <dcterms:created xsi:type="dcterms:W3CDTF">2017-03-09T09:30:42Z</dcterms:created>
  <dcterms:modified xsi:type="dcterms:W3CDTF">2017-03-23T15:54:15Z</dcterms:modified>
</cp:coreProperties>
</file>